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11"/>
  </p:notesMasterIdLst>
  <p:sldIdLst>
    <p:sldId id="256" r:id="rId2"/>
    <p:sldId id="304" r:id="rId3"/>
    <p:sldId id="322" r:id="rId4"/>
    <p:sldId id="323" r:id="rId5"/>
    <p:sldId id="324" r:id="rId6"/>
    <p:sldId id="325" r:id="rId7"/>
    <p:sldId id="328" r:id="rId8"/>
    <p:sldId id="326" r:id="rId9"/>
    <p:sldId id="327" r:id="rId10"/>
  </p:sldIdLst>
  <p:sldSz cx="9144000" cy="5143500" type="screen16x9"/>
  <p:notesSz cx="6858000" cy="9144000"/>
  <p:embeddedFontLst>
    <p:embeddedFont>
      <p:font typeface="Arimo" panose="020B0604020202020204" pitchFamily="34" charset="0"/>
      <p:regular r:id="rId12"/>
      <p:bold r:id="rId13"/>
      <p:italic r:id="rId14"/>
      <p:boldItalic r:id="rId15"/>
    </p:embeddedFont>
    <p:embeddedFont>
      <p:font typeface="Righteous" panose="02010506000000020000" pitchFamily="2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9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tiff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92b52511f5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92b52511f5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265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8dfb28267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" name="Google Shape;1813;g8dfb28267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5170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 txBox="1">
            <a:spLocks noGrp="1"/>
          </p:cNvSpPr>
          <p:nvPr>
            <p:ph type="title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102" name="Google Shape;102;p6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103" name="Google Shape;103;p6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Design 3">
  <p:cSld name="BLANK_1_1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0"/>
          <p:cNvSpPr txBox="1">
            <a:spLocks noGrp="1"/>
          </p:cNvSpPr>
          <p:nvPr>
            <p:ph type="title"/>
          </p:nvPr>
        </p:nvSpPr>
        <p:spPr>
          <a:xfrm>
            <a:off x="529225" y="540725"/>
            <a:ext cx="3634500" cy="24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7" name="Google Shape;487;p20"/>
          <p:cNvSpPr txBox="1">
            <a:spLocks noGrp="1"/>
          </p:cNvSpPr>
          <p:nvPr>
            <p:ph type="subTitle" idx="1"/>
          </p:nvPr>
        </p:nvSpPr>
        <p:spPr>
          <a:xfrm>
            <a:off x="540000" y="3640375"/>
            <a:ext cx="3254400" cy="9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8" name="Google Shape;488;p20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" name="Google Shape;489;p20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490" name="Google Shape;490;p20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20"/>
          <p:cNvSpPr/>
          <p:nvPr/>
        </p:nvSpPr>
        <p:spPr>
          <a:xfrm>
            <a:off x="7381000" y="719999"/>
            <a:ext cx="1489500" cy="1489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6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UML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87;p34">
            <a:extLst>
              <a:ext uri="{FF2B5EF4-FFF2-40B4-BE49-F238E27FC236}">
                <a16:creationId xmlns:a16="http://schemas.microsoft.com/office/drawing/2014/main" id="{3A39EB16-5200-F24F-A9D1-523AC5FB3E7D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dirty="0"/>
              <a:t>UML 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9370F894-6BAD-8F42-A7FB-DBF7C7C8C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49572"/>
            <a:ext cx="6488264" cy="2706773"/>
          </a:xfrm>
        </p:spPr>
        <p:txBody>
          <a:bodyPr/>
          <a:lstStyle/>
          <a:p>
            <a:pPr algn="just"/>
            <a:r>
              <a:rPr lang="es-MX" sz="2000" dirty="0"/>
              <a:t>	“Unified Modeling Language” o “Lenguaje Unificado de Modelado”. Se trata de un </a:t>
            </a:r>
            <a:r>
              <a:rPr lang="es-MX" sz="2800" dirty="0">
                <a:solidFill>
                  <a:srgbClr val="FF0000"/>
                </a:solidFill>
              </a:rPr>
              <a:t>estándar</a:t>
            </a:r>
            <a:r>
              <a:rPr lang="es-MX" sz="2000" dirty="0"/>
              <a:t> que se ha adoptado a nivel internacional por numerosos organismos y empresas para crear esquemas, diagramas y documentación relativa a los desarrollos de software ya sea para clases, BD etc.</a:t>
            </a:r>
          </a:p>
          <a:p>
            <a:pPr algn="just"/>
            <a:br>
              <a:rPr lang="es-MX" sz="2000" dirty="0"/>
            </a:br>
            <a:endParaRPr lang="es-ES_tradnl" sz="20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DBD4245-0A7D-644A-94A4-F435689E0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113" y="3244131"/>
            <a:ext cx="2537214" cy="184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44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85;p34">
            <a:extLst>
              <a:ext uri="{FF2B5EF4-FFF2-40B4-BE49-F238E27FC236}">
                <a16:creationId xmlns:a16="http://schemas.microsoft.com/office/drawing/2014/main" id="{6FC6FA36-B971-4A4E-988E-1696F2049418}"/>
              </a:ext>
            </a:extLst>
          </p:cNvPr>
          <p:cNvSpPr/>
          <p:nvPr/>
        </p:nvSpPr>
        <p:spPr>
          <a:xfrm>
            <a:off x="50902" y="1113841"/>
            <a:ext cx="3821384" cy="386051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Velocidad Disparo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Precisión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Daño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Rango</a:t>
            </a:r>
            <a:endParaRPr lang="es-ES" sz="2400" dirty="0">
              <a:solidFill>
                <a:schemeClr val="tx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Munición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Disponibilidad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Precio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accent1"/>
                </a:solidFill>
              </a:rPr>
              <a:t>Skin 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59" name="Imagen 58">
            <a:extLst>
              <a:ext uri="{FF2B5EF4-FFF2-40B4-BE49-F238E27FC236}">
                <a16:creationId xmlns:a16="http://schemas.microsoft.com/office/drawing/2014/main" id="{D4B4645D-8745-3B49-91D2-F1BC5A9D11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59" b="15737"/>
          <a:stretch/>
        </p:blipFill>
        <p:spPr>
          <a:xfrm>
            <a:off x="7066530" y="3474934"/>
            <a:ext cx="2000108" cy="1427859"/>
          </a:xfrm>
          <a:prstGeom prst="rect">
            <a:avLst/>
          </a:prstGeom>
        </p:spPr>
      </p:pic>
      <p:sp>
        <p:nvSpPr>
          <p:cNvPr id="72" name="Google Shape;603;p29">
            <a:extLst>
              <a:ext uri="{FF2B5EF4-FFF2-40B4-BE49-F238E27FC236}">
                <a16:creationId xmlns:a16="http://schemas.microsoft.com/office/drawing/2014/main" id="{6007FAF8-8A4E-124A-8D40-D51EBA6757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3438" y="8610"/>
            <a:ext cx="7276447" cy="1193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400" dirty="0"/>
              <a:t>Practica convertir la </a:t>
            </a:r>
            <a:r>
              <a:rPr lang="es-ES_tradnl" sz="2400" dirty="0">
                <a:solidFill>
                  <a:srgbClr val="FF0000"/>
                </a:solidFill>
              </a:rPr>
              <a:t>clase</a:t>
            </a:r>
            <a:r>
              <a:rPr lang="es-ES_tradnl" sz="2400" dirty="0"/>
              <a:t> </a:t>
            </a:r>
            <a:r>
              <a:rPr lang="es-ES_tradnl" sz="2400" dirty="0" err="1"/>
              <a:t>Ak</a:t>
            </a:r>
            <a:r>
              <a:rPr lang="es-ES_tradnl" sz="2400" dirty="0"/>
              <a:t> con sus </a:t>
            </a:r>
            <a:r>
              <a:rPr lang="es-ES_tradnl" sz="2400" dirty="0">
                <a:solidFill>
                  <a:srgbClr val="FF0000"/>
                </a:solidFill>
              </a:rPr>
              <a:t>atributos</a:t>
            </a:r>
            <a:r>
              <a:rPr lang="es-ES_tradnl" sz="2400" dirty="0"/>
              <a:t> y </a:t>
            </a:r>
            <a:r>
              <a:rPr lang="es-ES_tradnl" sz="2400" dirty="0">
                <a:solidFill>
                  <a:srgbClr val="FF0000"/>
                </a:solidFill>
              </a:rPr>
              <a:t>métodos</a:t>
            </a:r>
            <a:r>
              <a:rPr lang="es-ES_tradnl" sz="2400" dirty="0"/>
              <a:t> en un diagrama UML usando </a:t>
            </a:r>
            <a:r>
              <a:rPr lang="es-ES_tradnl" sz="2400" dirty="0" err="1"/>
              <a:t>LucidChart</a:t>
            </a:r>
            <a:endParaRPr lang="es-ES_tradnl" sz="24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D87D7304-51C4-6C4C-A50C-FEE9BAE02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577" y="1074937"/>
            <a:ext cx="1403251" cy="1403251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DB5A2E8B-7227-9E49-81CD-1CA4978781EA}"/>
              </a:ext>
            </a:extLst>
          </p:cNvPr>
          <p:cNvSpPr txBox="1"/>
          <p:nvPr/>
        </p:nvSpPr>
        <p:spPr>
          <a:xfrm>
            <a:off x="5399828" y="162267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Disparar 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22A5E9CC-6F1D-0545-BA1A-545152C460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996577" y="2478188"/>
            <a:ext cx="1141409" cy="996746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D45650E4-83A7-8142-BECD-466463F911F1}"/>
              </a:ext>
            </a:extLst>
          </p:cNvPr>
          <p:cNvSpPr txBox="1"/>
          <p:nvPr/>
        </p:nvSpPr>
        <p:spPr>
          <a:xfrm>
            <a:off x="5531549" y="2797452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Apuntar 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B09ACFED-E494-7E47-84E2-F18D82A337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6549" y="3723620"/>
            <a:ext cx="841464" cy="1055241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112A8CD2-886E-E74F-834D-966BB0F15362}"/>
              </a:ext>
            </a:extLst>
          </p:cNvPr>
          <p:cNvSpPr txBox="1"/>
          <p:nvPr/>
        </p:nvSpPr>
        <p:spPr>
          <a:xfrm>
            <a:off x="5559673" y="4097351"/>
            <a:ext cx="7809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Agarrar</a:t>
            </a: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3FB62A53-BE9A-F443-9C8C-03DD7F7888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5425" y="608093"/>
            <a:ext cx="1246218" cy="93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264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1B62712-B4DF-D04A-B570-9BACEAD38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4901" y="346211"/>
            <a:ext cx="4968461" cy="4459397"/>
          </a:xfrm>
          <a:prstGeom prst="rect">
            <a:avLst/>
          </a:prstGeom>
        </p:spPr>
      </p:pic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F67EBF63-1373-2C47-A438-9A9493849920}"/>
              </a:ext>
            </a:extLst>
          </p:cNvPr>
          <p:cNvCxnSpPr>
            <a:cxnSpLocks/>
          </p:cNvCxnSpPr>
          <p:nvPr/>
        </p:nvCxnSpPr>
        <p:spPr>
          <a:xfrm flipH="1">
            <a:off x="4230094" y="739471"/>
            <a:ext cx="284656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F48D9FEB-CD3F-114C-8F7A-13FF922C783D}"/>
              </a:ext>
            </a:extLst>
          </p:cNvPr>
          <p:cNvCxnSpPr>
            <a:cxnSpLocks/>
          </p:cNvCxnSpPr>
          <p:nvPr/>
        </p:nvCxnSpPr>
        <p:spPr>
          <a:xfrm flipH="1">
            <a:off x="4310932" y="2179983"/>
            <a:ext cx="284656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773ABD19-EBC2-E141-8E14-BE8243149A4C}"/>
              </a:ext>
            </a:extLst>
          </p:cNvPr>
          <p:cNvCxnSpPr>
            <a:cxnSpLocks/>
          </p:cNvCxnSpPr>
          <p:nvPr/>
        </p:nvCxnSpPr>
        <p:spPr>
          <a:xfrm flipH="1">
            <a:off x="4248645" y="3819276"/>
            <a:ext cx="2846567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CAF9B0E6-CC90-8D49-9D0B-CC01964A9E14}"/>
              </a:ext>
            </a:extLst>
          </p:cNvPr>
          <p:cNvSpPr txBox="1"/>
          <p:nvPr/>
        </p:nvSpPr>
        <p:spPr>
          <a:xfrm>
            <a:off x="7157499" y="585582"/>
            <a:ext cx="824265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chemeClr val="accent1"/>
                </a:solidFill>
              </a:rPr>
              <a:t>CLASE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6D2E33C-B2CA-4A40-BBDD-38123051A877}"/>
              </a:ext>
            </a:extLst>
          </p:cNvPr>
          <p:cNvSpPr txBox="1"/>
          <p:nvPr/>
        </p:nvSpPr>
        <p:spPr>
          <a:xfrm>
            <a:off x="7270142" y="2026094"/>
            <a:ext cx="1212191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ysClr val="windowText" lastClr="000000"/>
                </a:solidFill>
              </a:rPr>
              <a:t>ATRIBUTOS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DEA98CE-0EB8-B849-B0BD-5E09619C91D0}"/>
              </a:ext>
            </a:extLst>
          </p:cNvPr>
          <p:cNvSpPr txBox="1"/>
          <p:nvPr/>
        </p:nvSpPr>
        <p:spPr>
          <a:xfrm>
            <a:off x="7157499" y="3665387"/>
            <a:ext cx="1091966" cy="30777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00B050"/>
                </a:solidFill>
              </a:rPr>
              <a:t>MÉTODOS</a:t>
            </a:r>
          </a:p>
        </p:txBody>
      </p:sp>
    </p:spTree>
    <p:extLst>
      <p:ext uri="{BB962C8B-B14F-4D97-AF65-F5344CB8AC3E}">
        <p14:creationId xmlns:p14="http://schemas.microsoft.com/office/powerpoint/2010/main" val="2192424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1B62712-B4DF-D04A-B570-9BACEAD38F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b="35248"/>
          <a:stretch/>
        </p:blipFill>
        <p:spPr>
          <a:xfrm>
            <a:off x="2768157" y="2069004"/>
            <a:ext cx="2924978" cy="1699916"/>
          </a:xfrm>
          <a:prstGeom prst="rect">
            <a:avLst/>
          </a:prstGeom>
        </p:spPr>
      </p:pic>
      <p:sp>
        <p:nvSpPr>
          <p:cNvPr id="13" name="Google Shape;687;p34">
            <a:extLst>
              <a:ext uri="{FF2B5EF4-FFF2-40B4-BE49-F238E27FC236}">
                <a16:creationId xmlns:a16="http://schemas.microsoft.com/office/drawing/2014/main" id="{E529D998-52E2-D14A-B4B7-ABD8D49F11E8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dirty="0"/>
              <a:t>Implementación de la clase con sus atributos. </a:t>
            </a:r>
          </a:p>
        </p:txBody>
      </p:sp>
    </p:spTree>
    <p:extLst>
      <p:ext uri="{BB962C8B-B14F-4D97-AF65-F5344CB8AC3E}">
        <p14:creationId xmlns:p14="http://schemas.microsoft.com/office/powerpoint/2010/main" val="301673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7491909A-6ADD-4B4B-8C4A-64A5E0035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359" y="1765188"/>
            <a:ext cx="6875469" cy="1553047"/>
          </a:xfrm>
          <a:prstGeom prst="rect">
            <a:avLst/>
          </a:prstGeom>
        </p:spPr>
      </p:pic>
      <p:sp>
        <p:nvSpPr>
          <p:cNvPr id="7" name="Google Shape;687;p34">
            <a:extLst>
              <a:ext uri="{FF2B5EF4-FFF2-40B4-BE49-F238E27FC236}">
                <a16:creationId xmlns:a16="http://schemas.microsoft.com/office/drawing/2014/main" id="{68F44DD9-A687-EC46-A86D-F97263A8AC1C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dirty="0"/>
              <a:t>Creación de la clase</a:t>
            </a:r>
          </a:p>
        </p:txBody>
      </p:sp>
    </p:spTree>
    <p:extLst>
      <p:ext uri="{BB962C8B-B14F-4D97-AF65-F5344CB8AC3E}">
        <p14:creationId xmlns:p14="http://schemas.microsoft.com/office/powerpoint/2010/main" val="214226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87;p34">
            <a:extLst>
              <a:ext uri="{FF2B5EF4-FFF2-40B4-BE49-F238E27FC236}">
                <a16:creationId xmlns:a16="http://schemas.microsoft.com/office/drawing/2014/main" id="{68F44DD9-A687-EC46-A86D-F97263A8AC1C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dirty="0"/>
              <a:t>Instanciar una clase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4C73025-BF7A-A641-B1A5-4762C90AB7A4}"/>
              </a:ext>
            </a:extLst>
          </p:cNvPr>
          <p:cNvSpPr txBox="1"/>
          <p:nvPr/>
        </p:nvSpPr>
        <p:spPr>
          <a:xfrm>
            <a:off x="563500" y="706140"/>
            <a:ext cx="7419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/>
              <a:t>Al </a:t>
            </a:r>
            <a:r>
              <a:rPr lang="es-ES_tradnl" sz="2000" dirty="0">
                <a:solidFill>
                  <a:srgbClr val="FF0000"/>
                </a:solidFill>
              </a:rPr>
              <a:t>crear </a:t>
            </a:r>
            <a:r>
              <a:rPr lang="es-ES_tradnl" sz="2000" dirty="0"/>
              <a:t> un objeto este de una clase sele denomina </a:t>
            </a:r>
            <a:r>
              <a:rPr lang="es-ES_tradnl" sz="2000" dirty="0">
                <a:solidFill>
                  <a:srgbClr val="FF0000"/>
                </a:solidFill>
              </a:rPr>
              <a:t>instanciar una clase</a:t>
            </a:r>
            <a:r>
              <a:rPr lang="es-ES_tradnl" sz="2000" dirty="0"/>
              <a:t>.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AAABCE-2712-7546-8C7B-CD4196B73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23" y="2212948"/>
            <a:ext cx="5168900" cy="6858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A8A3DAB-D00E-AD4A-8816-261099823187}"/>
              </a:ext>
            </a:extLst>
          </p:cNvPr>
          <p:cNvSpPr/>
          <p:nvPr/>
        </p:nvSpPr>
        <p:spPr>
          <a:xfrm>
            <a:off x="1304014" y="2035534"/>
            <a:ext cx="1033669" cy="863214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ECAE5D1-27E1-164B-9C52-DBE919E98F80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1820848" y="2898748"/>
            <a:ext cx="1" cy="75090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95D30F9-C515-3745-A930-2FF1BDF33809}"/>
              </a:ext>
            </a:extLst>
          </p:cNvPr>
          <p:cNvSpPr txBox="1"/>
          <p:nvPr/>
        </p:nvSpPr>
        <p:spPr>
          <a:xfrm>
            <a:off x="763325" y="3729162"/>
            <a:ext cx="22317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chemeClr val="accent1"/>
                </a:solidFill>
              </a:rPr>
              <a:t>NOMBRE DE LA CLASE 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64CCE86-4C0F-B648-9D88-1E52663AA998}"/>
              </a:ext>
            </a:extLst>
          </p:cNvPr>
          <p:cNvSpPr/>
          <p:nvPr/>
        </p:nvSpPr>
        <p:spPr>
          <a:xfrm>
            <a:off x="2385114" y="2035534"/>
            <a:ext cx="1455366" cy="863214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5472C7FA-688F-6444-9DEA-9E670033F1A3}"/>
              </a:ext>
            </a:extLst>
          </p:cNvPr>
          <p:cNvCxnSpPr>
            <a:cxnSpLocks/>
          </p:cNvCxnSpPr>
          <p:nvPr/>
        </p:nvCxnSpPr>
        <p:spPr>
          <a:xfrm>
            <a:off x="3112797" y="1654006"/>
            <a:ext cx="0" cy="398837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4C12ECC-7065-AD4A-803C-AEE490C8731A}"/>
              </a:ext>
            </a:extLst>
          </p:cNvPr>
          <p:cNvSpPr txBox="1"/>
          <p:nvPr/>
        </p:nvSpPr>
        <p:spPr>
          <a:xfrm>
            <a:off x="2042632" y="1381086"/>
            <a:ext cx="214033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00B0F0"/>
                </a:solidFill>
              </a:rPr>
              <a:t>NOMBRE DEL OBJETO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3D1069C-5AD2-9A4F-975B-9EC8A5AFFD82}"/>
              </a:ext>
            </a:extLst>
          </p:cNvPr>
          <p:cNvSpPr/>
          <p:nvPr/>
        </p:nvSpPr>
        <p:spPr>
          <a:xfrm>
            <a:off x="3840479" y="2021868"/>
            <a:ext cx="1152939" cy="914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9017367-8024-E44D-9111-5114FFACD4A5}"/>
              </a:ext>
            </a:extLst>
          </p:cNvPr>
          <p:cNvCxnSpPr>
            <a:cxnSpLocks/>
            <a:endCxn id="16" idx="2"/>
          </p:cNvCxnSpPr>
          <p:nvPr/>
        </p:nvCxnSpPr>
        <p:spPr>
          <a:xfrm flipV="1">
            <a:off x="4416949" y="2936268"/>
            <a:ext cx="0" cy="6577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C59E816-8AC5-B34F-A60F-8D9C0AA67E28}"/>
              </a:ext>
            </a:extLst>
          </p:cNvPr>
          <p:cNvSpPr txBox="1"/>
          <p:nvPr/>
        </p:nvSpPr>
        <p:spPr>
          <a:xfrm>
            <a:off x="3297451" y="3593990"/>
            <a:ext cx="22446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>
                <a:solidFill>
                  <a:srgbClr val="FF0000"/>
                </a:solidFill>
              </a:rPr>
              <a:t>PALABRA RESERVADA</a:t>
            </a:r>
          </a:p>
          <a:p>
            <a:pPr algn="ctr"/>
            <a:r>
              <a:rPr lang="es-ES_tradnl" dirty="0">
                <a:solidFill>
                  <a:srgbClr val="FF0000"/>
                </a:solidFill>
              </a:rPr>
              <a:t>QUÉ INDICÁ QUE SE INSTANCIARA UN NUEVO OBJETO DE LA CLASE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DA089F7-87E8-2F43-B567-E4F98E896B31}"/>
              </a:ext>
            </a:extLst>
          </p:cNvPr>
          <p:cNvSpPr/>
          <p:nvPr/>
        </p:nvSpPr>
        <p:spPr>
          <a:xfrm>
            <a:off x="5032897" y="2021868"/>
            <a:ext cx="1781371" cy="91440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CE36246A-00DE-3E41-A824-4133F0640693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5923583" y="1688863"/>
            <a:ext cx="0" cy="333005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6484276-363F-6544-A177-C49861DEAD47}"/>
              </a:ext>
            </a:extLst>
          </p:cNvPr>
          <p:cNvSpPr txBox="1"/>
          <p:nvPr/>
        </p:nvSpPr>
        <p:spPr>
          <a:xfrm>
            <a:off x="4910645" y="1413140"/>
            <a:ext cx="219002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_tradnl" dirty="0">
                <a:solidFill>
                  <a:srgbClr val="FFC000"/>
                </a:solidFill>
              </a:rPr>
              <a:t>CONSTRUCTOR VÁCIO</a:t>
            </a:r>
          </a:p>
        </p:txBody>
      </p:sp>
    </p:spTree>
    <p:extLst>
      <p:ext uri="{BB962C8B-B14F-4D97-AF65-F5344CB8AC3E}">
        <p14:creationId xmlns:p14="http://schemas.microsoft.com/office/powerpoint/2010/main" val="4214993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B72FB96-B7D8-0440-B72A-5775C8E02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28" y="831904"/>
            <a:ext cx="6643315" cy="4152072"/>
          </a:xfrm>
          <a:prstGeom prst="rect">
            <a:avLst/>
          </a:prstGeom>
        </p:spPr>
      </p:pic>
      <p:sp>
        <p:nvSpPr>
          <p:cNvPr id="4" name="Google Shape;687;p34">
            <a:extLst>
              <a:ext uri="{FF2B5EF4-FFF2-40B4-BE49-F238E27FC236}">
                <a16:creationId xmlns:a16="http://schemas.microsoft.com/office/drawing/2014/main" id="{425E367D-C819-9144-8457-2108D474F28F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sz="2800" dirty="0"/>
              <a:t>Visualización de los atributos (PUNTO)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CF5B78C-18EA-9E4B-A050-703CAB1CEB99}"/>
              </a:ext>
            </a:extLst>
          </p:cNvPr>
          <p:cNvSpPr/>
          <p:nvPr/>
        </p:nvSpPr>
        <p:spPr>
          <a:xfrm>
            <a:off x="2250219" y="2971550"/>
            <a:ext cx="2146852" cy="7973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60032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5297468-5282-4F43-BFDD-C69EF5349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000" y="960665"/>
            <a:ext cx="7078449" cy="2248630"/>
          </a:xfrm>
          <a:prstGeom prst="rect">
            <a:avLst/>
          </a:prstGeom>
        </p:spPr>
      </p:pic>
      <p:sp>
        <p:nvSpPr>
          <p:cNvPr id="7" name="Google Shape;687;p34">
            <a:extLst>
              <a:ext uri="{FF2B5EF4-FFF2-40B4-BE49-F238E27FC236}">
                <a16:creationId xmlns:a16="http://schemas.microsoft.com/office/drawing/2014/main" id="{68F44DD9-A687-EC46-A86D-F97263A8AC1C}"/>
              </a:ext>
            </a:extLst>
          </p:cNvPr>
          <p:cNvSpPr txBox="1">
            <a:spLocks/>
          </p:cNvSpPr>
          <p:nvPr/>
        </p:nvSpPr>
        <p:spPr>
          <a:xfrm>
            <a:off x="404828" y="161165"/>
            <a:ext cx="8100000" cy="7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Righteous"/>
              <a:buNone/>
              <a:defRPr sz="37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s-ES_tradnl" dirty="0"/>
              <a:t>Uso de la clase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4C73025-BF7A-A641-B1A5-4762C90AB7A4}"/>
              </a:ext>
            </a:extLst>
          </p:cNvPr>
          <p:cNvSpPr txBox="1"/>
          <p:nvPr/>
        </p:nvSpPr>
        <p:spPr>
          <a:xfrm>
            <a:off x="507841" y="3808740"/>
            <a:ext cx="74196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/>
              <a:t>Al </a:t>
            </a:r>
            <a:r>
              <a:rPr lang="es-ES_tradnl" sz="2000" dirty="0">
                <a:solidFill>
                  <a:srgbClr val="FF0000"/>
                </a:solidFill>
              </a:rPr>
              <a:t>instanciar</a:t>
            </a:r>
            <a:r>
              <a:rPr lang="es-ES_tradnl" sz="2000" dirty="0"/>
              <a:t> un objeto este de manera inmediata se convierte en una </a:t>
            </a:r>
            <a:r>
              <a:rPr lang="es-ES_tradnl" sz="2000" dirty="0">
                <a:solidFill>
                  <a:srgbClr val="FF0000"/>
                </a:solidFill>
              </a:rPr>
              <a:t>variable compuesta</a:t>
            </a:r>
            <a:r>
              <a:rPr lang="es-ES_tradnl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96022725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119</Words>
  <Application>Microsoft Macintosh PowerPoint</Application>
  <PresentationFormat>Presentación en pantalla (16:9)</PresentationFormat>
  <Paragraphs>33</Paragraphs>
  <Slides>9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Arimo</vt:lpstr>
      <vt:lpstr>Righteous</vt:lpstr>
      <vt:lpstr>Arial</vt:lpstr>
      <vt:lpstr>Radio Production Workshop by Slidesgo</vt:lpstr>
      <vt:lpstr>UML</vt:lpstr>
      <vt:lpstr>Presentación de PowerPoint</vt:lpstr>
      <vt:lpstr>Practica convertir la clase Ak con sus atributos y métodos en un diagrama UML usando LucidChart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Orientada a Objetos</dc:title>
  <cp:lastModifiedBy>Usuario de Microsoft Office</cp:lastModifiedBy>
  <cp:revision>23</cp:revision>
  <dcterms:modified xsi:type="dcterms:W3CDTF">2020-12-05T02:07:38Z</dcterms:modified>
</cp:coreProperties>
</file>